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275" r:id="rId4"/>
    <p:sldId id="269" r:id="rId5"/>
    <p:sldId id="276" r:id="rId6"/>
    <p:sldId id="277" r:id="rId7"/>
    <p:sldId id="278" r:id="rId8"/>
    <p:sldId id="279" r:id="rId9"/>
    <p:sldId id="282" r:id="rId10"/>
    <p:sldId id="283" r:id="rId11"/>
    <p:sldId id="287" r:id="rId12"/>
    <p:sldId id="288" r:id="rId13"/>
    <p:sldId id="289" r:id="rId14"/>
    <p:sldId id="290" r:id="rId15"/>
    <p:sldId id="263" r:id="rId16"/>
    <p:sldId id="264" r:id="rId17"/>
    <p:sldId id="285" r:id="rId18"/>
    <p:sldId id="292" r:id="rId19"/>
    <p:sldId id="291" r:id="rId20"/>
    <p:sldId id="29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6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3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4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80121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81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5737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428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19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389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104840" y="365040"/>
            <a:ext cx="8053200" cy="4253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836309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13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47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957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143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079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421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 cstate="print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41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77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84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2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27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63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28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9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AD11-B862-4CB1-BCCC-9E77C68C7FF3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F380F-2A09-4305-B5DD-8364B63D0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69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79255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 rot="18919200">
            <a:off x="-547560" y="792360"/>
            <a:ext cx="1846440" cy="768240"/>
          </a:xfrm>
          <a:custGeom>
            <a:avLst/>
            <a:gdLst/>
            <a:ahLst/>
            <a:cxnLst/>
            <a:rect l="0" t="0" r="r" b="b"/>
            <a:pathLst>
              <a:path w="21601" h="21601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Рисунок 9"/>
          <p:cNvPicPr/>
          <p:nvPr/>
        </p:nvPicPr>
        <p:blipFill>
          <a:blip r:embed="rId14" cstate="print"/>
          <a:stretch/>
        </p:blipFill>
        <p:spPr>
          <a:xfrm>
            <a:off x="10190520" y="258840"/>
            <a:ext cx="1675440" cy="626400"/>
          </a:xfrm>
          <a:prstGeom prst="rect">
            <a:avLst/>
          </a:prstGeom>
          <a:ln w="12600"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45720" tIns="45000" rIns="45720" bIns="45000" anchor="b"/>
          <a:lstStyle/>
          <a:p>
            <a:pPr algn="ctr">
              <a:lnSpc>
                <a:spcPct val="100000"/>
              </a:lnSpc>
            </a:pPr>
            <a:r>
              <a:rPr lang="en-US" sz="6000" b="1" strike="noStrike">
                <a:solidFill>
                  <a:srgbClr val="333E48"/>
                </a:solidFill>
                <a:latin typeface="Arial"/>
                <a:ea typeface="Arial"/>
              </a:rPr>
              <a:t>Click to edit the title text formatТекст заголовка</a:t>
            </a:r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45720" tIns="45000" rIns="45720" bIns="45000"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Sixth Outline Level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Seventh Outline LevelУровень текста 1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2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3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4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5</a:t>
            </a:r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5892840" y="6172200"/>
            <a:ext cx="2844360" cy="367920"/>
          </a:xfrm>
          <a:prstGeom prst="rect">
            <a:avLst/>
          </a:prstGeom>
        </p:spPr>
        <p:txBody>
          <a:bodyPr lIns="45720" tIns="45000" rIns="45720" bIns="45000" anchor="ctr"/>
          <a:lstStyle/>
          <a:p>
            <a:pPr algn="r">
              <a:lnSpc>
                <a:spcPct val="100000"/>
              </a:lnSpc>
            </a:pPr>
            <a:fld id="{271787F2-DCDA-4F09-A70B-F60D6D3A0951}" type="slidenum">
              <a:rPr lang="en-US" sz="1200" strike="noStrike">
                <a:solidFill>
                  <a:srgbClr val="000000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38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1828451" y="2581172"/>
            <a:ext cx="9463004" cy="2600428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Центр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естественнонаучного профиля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
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</a:rPr>
              <a:t>«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</a:rPr>
              <a:t>Точка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</a:rPr>
              <a:t>роста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</a:rPr>
              <a:t>»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на базе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
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М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</a:rPr>
              <a:t>ОУ «ЛСОШ №7»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333E48"/>
                </a:solidFill>
                <a:latin typeface="Arial"/>
              </a:rPr>
              <a:t>г. Лихославля Тверской </a:t>
            </a:r>
            <a:r>
              <a:rPr lang="ru-RU" sz="3200" b="1" dirty="0" smtClean="0">
                <a:solidFill>
                  <a:srgbClr val="333E48"/>
                </a:solidFill>
                <a:latin typeface="Arial"/>
              </a:rPr>
              <a:t>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</a:rPr>
              <a:t>16.09.2021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9" name="Рисунок 3"/>
          <p:cNvPicPr/>
          <p:nvPr/>
        </p:nvPicPr>
        <p:blipFill>
          <a:blip r:embed="rId2" cstate="print"/>
          <a:srcRect t="528322" b="821350"/>
          <a:stretch/>
        </p:blipFill>
        <p:spPr>
          <a:xfrm>
            <a:off x="7295400" y="5520960"/>
            <a:ext cx="1845720" cy="973440"/>
          </a:xfrm>
          <a:prstGeom prst="rect">
            <a:avLst/>
          </a:prstGeom>
          <a:ln w="12600">
            <a:noFill/>
          </a:ln>
        </p:spPr>
      </p:pic>
      <p:pic>
        <p:nvPicPr>
          <p:cNvPr id="80" name="Рисунок 4"/>
          <p:cNvPicPr/>
          <p:nvPr/>
        </p:nvPicPr>
        <p:blipFill>
          <a:blip r:embed="rId3" cstate="print"/>
          <a:stretch/>
        </p:blipFill>
        <p:spPr>
          <a:xfrm>
            <a:off x="9393480" y="5459760"/>
            <a:ext cx="837360" cy="1095480"/>
          </a:xfrm>
          <a:prstGeom prst="rect">
            <a:avLst/>
          </a:prstGeom>
          <a:ln w="12600">
            <a:noFill/>
          </a:ln>
        </p:spPr>
      </p:pic>
      <p:pic>
        <p:nvPicPr>
          <p:cNvPr id="81" name="Рисунок 5"/>
          <p:cNvPicPr/>
          <p:nvPr/>
        </p:nvPicPr>
        <p:blipFill>
          <a:blip r:embed="rId4" cstate="print"/>
          <a:stretch/>
        </p:blipFill>
        <p:spPr>
          <a:xfrm>
            <a:off x="10774440" y="5407560"/>
            <a:ext cx="987120" cy="1095480"/>
          </a:xfrm>
          <a:prstGeom prst="rect">
            <a:avLst/>
          </a:prstGeom>
          <a:ln w="12600">
            <a:noFill/>
          </a:ln>
        </p:spPr>
      </p:pic>
      <p:pic>
        <p:nvPicPr>
          <p:cNvPr id="82" name="Рисунок 8"/>
          <p:cNvPicPr/>
          <p:nvPr/>
        </p:nvPicPr>
        <p:blipFill rotWithShape="1">
          <a:blip r:embed="rId5" cstate="print"/>
          <a:srcRect l="27303" t="24181" r="20021" b="60265"/>
          <a:stretch/>
        </p:blipFill>
        <p:spPr>
          <a:xfrm>
            <a:off x="2279576" y="62910"/>
            <a:ext cx="6861544" cy="2285969"/>
          </a:xfrm>
          <a:prstGeom prst="rect">
            <a:avLst/>
          </a:prstGeom>
          <a:ln w="12600">
            <a:noFill/>
          </a:ln>
        </p:spPr>
      </p:pic>
      <p:sp>
        <p:nvSpPr>
          <p:cNvPr id="83" name="CustomShape 2"/>
          <p:cNvSpPr/>
          <p:nvPr/>
        </p:nvSpPr>
        <p:spPr>
          <a:xfrm rot="18919200">
            <a:off x="-1047240" y="4355640"/>
            <a:ext cx="3535560" cy="1471680"/>
          </a:xfrm>
          <a:custGeom>
            <a:avLst/>
            <a:gdLst/>
            <a:ahLst/>
            <a:cxnLst/>
            <a:rect l="0" t="0" r="r" b="b"/>
            <a:pathLst>
              <a:path w="21601" h="21601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034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2"/>
    </mc:Choice>
    <mc:Fallback xmlns="">
      <p:transition spd="slow" advTm="1320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pauseEvt time="13202" objId="2"/>
        <p14:seekEvt time="13202" objId="2" seek="12972"/>
        <p14:resumeEvt time="1320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170" y="5356604"/>
            <a:ext cx="463315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Набор для подготовки к ОГЭ по химии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69" t="13592" r="4977" b="7258"/>
          <a:stretch/>
        </p:blipFill>
        <p:spPr>
          <a:xfrm>
            <a:off x="444170" y="2250000"/>
            <a:ext cx="3948784" cy="2348758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26" y="0"/>
            <a:ext cx="5130930" cy="3127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952" y="3359508"/>
            <a:ext cx="5715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5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169" y="5356604"/>
            <a:ext cx="484972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Многофункциональное устройство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746" y="503667"/>
            <a:ext cx="6246081" cy="53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78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35" y="0"/>
            <a:ext cx="9041152" cy="56392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7307" y="5847347"/>
            <a:ext cx="612507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Цифровые лаборатории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615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1891" y="742332"/>
            <a:ext cx="7100455" cy="14605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5287" t="19034" r="22421" b="34375"/>
          <a:stretch/>
        </p:blipFill>
        <p:spPr>
          <a:xfrm>
            <a:off x="749833" y="997526"/>
            <a:ext cx="10839495" cy="45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1891" y="742332"/>
            <a:ext cx="7100455" cy="14605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71" y="237006"/>
            <a:ext cx="10879775" cy="62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283" y="228649"/>
            <a:ext cx="3251580" cy="6721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202" y="1899288"/>
            <a:ext cx="3152633" cy="3152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87" y="564701"/>
            <a:ext cx="3096706" cy="3276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15" y="1009082"/>
            <a:ext cx="3410855" cy="45478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571" y="5787720"/>
            <a:ext cx="397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ПЕТРОВА И.Е.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2895" y="4430947"/>
            <a:ext cx="397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АБРАМОВА С.И.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4620" y="5556887"/>
            <a:ext cx="397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ЧЕРНЫШОВА Е.Ю.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77945" cy="6046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Фотографии открытия Центра «Точка роста»</a:t>
            </a:r>
            <a:br>
              <a:rPr lang="ru-RU" sz="3200" b="1" dirty="0" smtClean="0"/>
            </a:br>
            <a:r>
              <a:rPr lang="ru-RU" sz="3200" b="1" dirty="0" smtClean="0"/>
              <a:t>16  сентября 2021 года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20" y="2975552"/>
            <a:ext cx="5892824" cy="34113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86" y="1110819"/>
            <a:ext cx="4972622" cy="37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7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7" y="189939"/>
            <a:ext cx="5122312" cy="38417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274" y="2309685"/>
            <a:ext cx="5642596" cy="422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4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4" y="204643"/>
            <a:ext cx="4991869" cy="374390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397" y="2076594"/>
            <a:ext cx="580389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80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Национальная цель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развития Российской Федерации на период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Возможность для самореализации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1" y="3337912"/>
            <a:ext cx="7821664" cy="3293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Вхождение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Российской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 Федерации десятку ведущих стран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мира по качеству общего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Формирование эффективной системы выявления, поддержки и развития способностей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Создание условий для воспитания гармонично развитой и социально ответственной личности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Увеличение доли граждан, занимающихся волонтерской (добровольческой) деятельностью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или вовлеченных в деятельность волонтерских (добровольческих) организаций,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84C6A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  <a:sym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022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838080" y="836712"/>
            <a:ext cx="10946552" cy="533980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</a:rPr>
              <a:t>Центры призваны обеспечить возможность освоения обучающимися основных и дополнительных общеобразовательных программ цифрового, естественнонаучного, технического в том числе в сетевой форме.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</a:rPr>
              <a:t>Использование современных информационных технологий, средств обучения, учебного  оборудования, интернета и других ресурсов Центра послужит повышению уровня качества и доступности образования вне зависимости от местонахождения образовательной организации.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804" y="811019"/>
            <a:ext cx="7200800" cy="5544616"/>
          </a:xfrm>
        </p:spPr>
        <p:txBody>
          <a:bodyPr/>
          <a:lstStyle/>
          <a:p>
            <a:pPr indent="457200" algn="ctr"/>
            <a:r>
              <a:rPr lang="ru-RU" sz="3200" b="1" strike="noStrike" dirty="0" smtClean="0">
                <a:solidFill>
                  <a:schemeClr val="tx1"/>
                </a:solidFill>
                <a:latin typeface="Arial"/>
                <a:ea typeface="Arial"/>
              </a:rPr>
              <a:t>Работа Центра </a:t>
            </a:r>
            <a:r>
              <a:rPr lang="ru-RU" sz="3200" b="1" dirty="0" smtClean="0">
                <a:solidFill>
                  <a:srgbClr val="FF0000"/>
                </a:solidFill>
                <a:latin typeface="Arial"/>
                <a:ea typeface="Arial"/>
              </a:rPr>
              <a:t>«</a:t>
            </a:r>
            <a:r>
              <a:rPr lang="ru-RU" sz="3200" b="1" strike="noStrike" dirty="0" smtClean="0">
                <a:solidFill>
                  <a:srgbClr val="FF0000"/>
                </a:solidFill>
                <a:latin typeface="Arial"/>
                <a:ea typeface="Arial"/>
              </a:rPr>
              <a:t>ТОЧКА РОСТА» </a:t>
            </a:r>
            <a:r>
              <a:rPr lang="ru-RU" sz="3200" b="1" strike="noStrike" dirty="0" smtClean="0">
                <a:solidFill>
                  <a:schemeClr val="tx1"/>
                </a:solidFill>
                <a:latin typeface="Arial"/>
                <a:ea typeface="Arial"/>
              </a:rPr>
              <a:t>на базе МОУ «ЛСОШ №7» расширяет возможности для предоставления качественного современного образования  школьников и формирования у ребят современных естественнонаучных навыков.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030" y="1577372"/>
            <a:ext cx="5349213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3"/>
    </mc:Choice>
    <mc:Fallback xmlns="">
      <p:transition spd="slow" advTm="1364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1"/>
            <a:ext cx="7215909" cy="451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3250995" cy="3535102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  <a:t>млрд р.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  <a:t>на реализацию </a:t>
              </a:r>
              <a:b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</a:b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  <a:t>федерального </a:t>
              </a:r>
              <a:b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</a:b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  <a:t>проекта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  <a:t>с 2021 по </a:t>
              </a:r>
              <a:b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</a:b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15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sym typeface="Calibri"/>
                </a:rPr>
                <a:t>757,78 </a:t>
              </a:r>
              <a:endParaRPr kumimoji="0" lang="ru-RU" sz="315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273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3E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567303146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/>
              <a:tblGrid>
                <a:gridCol w="490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</a:t>
                      </a:r>
                      <a:r>
                        <a:rPr sz="2400" dirty="0" err="1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ФП «Современная школа»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333E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333E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918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55" y="91150"/>
            <a:ext cx="11083489" cy="6675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3" y="5350320"/>
            <a:ext cx="488941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4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8691" y="5140036"/>
            <a:ext cx="338050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КАБИНЕТ БИОЛОГИИ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69285"/>
            <a:ext cx="6324771" cy="47435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29566" r="62848" b="24201"/>
          <a:stretch/>
        </p:blipFill>
        <p:spPr>
          <a:xfrm rot="5400000">
            <a:off x="1058895" y="1199397"/>
            <a:ext cx="3255816" cy="36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59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8691" y="5140036"/>
            <a:ext cx="338050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Цифровые микроскопы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82" y="607002"/>
            <a:ext cx="6395604" cy="45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8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330</Words>
  <Application>Microsoft Office PowerPoint</Application>
  <PresentationFormat>Широкоэкранный</PresentationFormat>
  <Paragraphs>59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Circe</vt:lpstr>
      <vt:lpstr>DejaVu Sans</vt:lpstr>
      <vt:lpstr>Helvetica</vt:lpstr>
      <vt:lpstr>Muller Bold</vt:lpstr>
      <vt:lpstr>StarSymbol</vt:lpstr>
      <vt:lpstr>Times New Roman</vt:lpstr>
      <vt:lpstr>Тема Office</vt:lpstr>
      <vt:lpstr>1_Тема Office</vt:lpstr>
      <vt:lpstr>Office Theme</vt:lpstr>
      <vt:lpstr>Презентация PowerPoint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Работа Центра «ТОЧКА РОСТА» на базе МОУ «ЛСОШ №7» расширяет возможности для предоставления качественного современного образования  школьников и формирования у ребят современных естественнонаучных навыков.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Педагоги</vt:lpstr>
      <vt:lpstr>Фотографии открытия Центра «Точка роста» 16  сентября 2021 года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Дополнительное образование –фактор реализации творческого потенциала детей</dc:title>
  <dc:creator>Пользователь</dc:creator>
  <cp:lastModifiedBy>Пользователь</cp:lastModifiedBy>
  <cp:revision>24</cp:revision>
  <dcterms:created xsi:type="dcterms:W3CDTF">2021-09-06T19:14:14Z</dcterms:created>
  <dcterms:modified xsi:type="dcterms:W3CDTF">2021-09-19T19:25:03Z</dcterms:modified>
</cp:coreProperties>
</file>